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573" r:id="rId3"/>
    <p:sldId id="552" r:id="rId4"/>
    <p:sldId id="572" r:id="rId5"/>
    <p:sldId id="568" r:id="rId6"/>
    <p:sldId id="584" r:id="rId7"/>
    <p:sldId id="574" r:id="rId8"/>
    <p:sldId id="569" r:id="rId9"/>
    <p:sldId id="513" r:id="rId10"/>
    <p:sldId id="514" r:id="rId11"/>
    <p:sldId id="515" r:id="rId12"/>
    <p:sldId id="516" r:id="rId13"/>
    <p:sldId id="585" r:id="rId14"/>
    <p:sldId id="575" r:id="rId15"/>
    <p:sldId id="578" r:id="rId16"/>
    <p:sldId id="579" r:id="rId17"/>
    <p:sldId id="580" r:id="rId18"/>
    <p:sldId id="587" r:id="rId19"/>
    <p:sldId id="586" r:id="rId20"/>
    <p:sldId id="581" r:id="rId21"/>
    <p:sldId id="582" r:id="rId22"/>
    <p:sldId id="583" r:id="rId23"/>
    <p:sldId id="588" r:id="rId24"/>
    <p:sldId id="589" r:id="rId25"/>
    <p:sldId id="590" r:id="rId26"/>
    <p:sldId id="571" r:id="rId27"/>
    <p:sldId id="51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88" autoAdjust="0"/>
    <p:restoredTop sz="93139" autoAdjust="0"/>
  </p:normalViewPr>
  <p:slideViewPr>
    <p:cSldViewPr snapToGrid="0" snapToObjects="1">
      <p:cViewPr>
        <p:scale>
          <a:sx n="95" d="100"/>
          <a:sy n="95" d="100"/>
        </p:scale>
        <p:origin x="856" y="416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92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AMIDOL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Infer/Read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Currently supports VDSOL inference from AMIDOL IR or Julia code with groundings.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</a:t>
            </a:r>
            <a:r>
              <a:rPr lang="en-US" b="0" dirty="0"/>
              <a:t>Allows retrieval of VDSOLs by UUID and query interface for VDSOL properties.</a:t>
            </a:r>
            <a:endParaRPr lang="en-U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BE6AF8AC-47D3-4F45-8318-904800FA2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03782-545E-A943-BFC2-0BDAD2926E83}"/>
              </a:ext>
            </a:extLst>
          </p:cNvPr>
          <p:cNvSpPr/>
          <p:nvPr/>
        </p:nvSpPr>
        <p:spPr>
          <a:xfrm>
            <a:off x="4572000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13D46-3D8E-3244-8D67-4A4FE2C38C7F}"/>
              </a:ext>
            </a:extLst>
          </p:cNvPr>
          <p:cNvSpPr/>
          <p:nvPr/>
        </p:nvSpPr>
        <p:spPr>
          <a:xfrm>
            <a:off x="7680328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7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to the AMIDOL results database.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AMIDOL is implementing a graph-based results database, including mechanisms to index into the database to write external results (from “data” or an “external model”).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Suggestions</a:t>
            </a:r>
            <a:r>
              <a:rPr lang="en-US" dirty="0"/>
              <a:t> – </a:t>
            </a:r>
            <a:r>
              <a:rPr lang="en-US" b="0" dirty="0"/>
              <a:t>Measure indexing by outside applications is an open question.  </a:t>
            </a:r>
            <a:r>
              <a:rPr lang="en-US" b="0" i="1" dirty="0"/>
              <a:t>We need a clear definition of measure equivalence.  What does it mean for two measures to be the same?  At a basic level, they have the same sigma-algebraic structure, over </a:t>
            </a:r>
            <a:r>
              <a:rPr lang="en-US" b="0" i="1" dirty="0" err="1"/>
              <a:t>borel</a:t>
            </a:r>
            <a:r>
              <a:rPr lang="en-US" b="0" i="1" dirty="0"/>
              <a:t> sets that are proxies for the same space.  What does this mean in practice?</a:t>
            </a: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Results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A1244103-9590-6C4D-8AB3-EEAB0C7C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FCE72-4DD9-4144-BC41-B4718180C654}"/>
              </a:ext>
            </a:extLst>
          </p:cNvPr>
          <p:cNvSpPr/>
          <p:nvPr/>
        </p:nvSpPr>
        <p:spPr>
          <a:xfrm>
            <a:off x="4572000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F9A43-F607-604F-A80B-29386D4B11DB}"/>
              </a:ext>
            </a:extLst>
          </p:cNvPr>
          <p:cNvSpPr/>
          <p:nvPr/>
        </p:nvSpPr>
        <p:spPr>
          <a:xfrm>
            <a:off x="7680328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Transform/Execute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transform a model in AMIDOL, and to execute a model in AMIDOL.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 – </a:t>
            </a:r>
            <a:r>
              <a:rPr lang="en-US" b="0" dirty="0"/>
              <a:t>Valid transformation set.  This is essentially a model transformation algebra.</a:t>
            </a:r>
            <a:endParaRPr lang="en-US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0B69FA9F-DAC8-1C40-B790-8F37C058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DEB86-7085-194D-9F37-F7785925C2F4}"/>
              </a:ext>
            </a:extLst>
          </p:cNvPr>
          <p:cNvSpPr/>
          <p:nvPr/>
        </p:nvSpPr>
        <p:spPr>
          <a:xfrm>
            <a:off x="4346222" y="4427638"/>
            <a:ext cx="1597378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22C026-D697-5649-BA7F-9F4E6E4A9887}"/>
              </a:ext>
            </a:extLst>
          </p:cNvPr>
          <p:cNvSpPr/>
          <p:nvPr/>
        </p:nvSpPr>
        <p:spPr>
          <a:xfrm>
            <a:off x="7748336" y="4427638"/>
            <a:ext cx="1375783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</p:spTree>
    <p:extLst>
      <p:ext uri="{BB962C8B-B14F-4D97-AF65-F5344CB8AC3E}">
        <p14:creationId xmlns:p14="http://schemas.microsoft.com/office/powerpoint/2010/main" val="208859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form a </a:t>
            </a:r>
            <a:r>
              <a:rPr lang="en-US" b="1" dirty="0">
                <a:solidFill>
                  <a:srgbClr val="3777BC"/>
                </a:solidFill>
              </a:rPr>
              <a:t>group</a:t>
            </a:r>
            <a:r>
              <a:rPr lang="en-US" dirty="0"/>
              <a:t> with the operation ”.” (serial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Identity element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“pass through” model which immediately yields its inputs without changing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Inverse element is a bit harder.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Intuitively you need a model which ”undoes” g() yielding no output, and passes through the inputs to f().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0341E-80F7-D74E-9E72-5C8B67ED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800" y="2624053"/>
            <a:ext cx="2738398" cy="16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associative</a:t>
            </a:r>
            <a:r>
              <a:rPr lang="en-US" dirty="0"/>
              <a:t> with the operation ”|” (parallel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b="1" dirty="0">
                <a:solidFill>
                  <a:srgbClr val="3777BC"/>
                </a:solidFill>
              </a:rPr>
              <a:t>multiplicative identity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“null”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94BC-A780-5E4A-887E-87A14678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040072"/>
            <a:ext cx="1673027" cy="2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with the “⥢” operation (substitution):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bi-category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to replace models with “compatible signatures”.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F785-7694-8F47-9FEE-38412B5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639836"/>
            <a:ext cx="1673027" cy="15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1A92D-D3E1-914C-8440-3C935FF6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EBF4-9906-9446-ADB1-30529CDD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Initial Model Transformation Algebra: </a:t>
            </a:r>
            <a:r>
              <a:rPr lang="en-US" sz="1800" dirty="0">
                <a:solidFill>
                  <a:srgbClr val="3777BC"/>
                </a:solidFill>
              </a:rPr>
              <a:t>(M, ., |, ⥢)</a:t>
            </a:r>
          </a:p>
          <a:p>
            <a:endParaRPr lang="en-US" sz="1800" dirty="0"/>
          </a:p>
          <a:p>
            <a:r>
              <a:rPr lang="en-US" sz="1800" dirty="0"/>
              <a:t>Allows for the definition of model composition and transformation in a rich algebraic syntax that is closed over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Users can combine models across domains, allowing them to generate novel models, and explore novel hypotheses.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E.g. combining influence models and epidemiological models to explore infections over populations of cities which share commuter traffic.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7A60-BBFB-2049-A779-1B7E7DE9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12" y="4822319"/>
            <a:ext cx="1176296" cy="110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9A448-9525-1848-A322-CAE38E1D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6" y="4407936"/>
            <a:ext cx="1176296" cy="1953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4E4C1-F752-6F4D-B6EB-E06BB36F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78" y="4790752"/>
            <a:ext cx="1925353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7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203E-82D6-754B-8379-48061052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Allows Compositional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8506D-9C09-C64E-96C9-4AB79AC8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Vital dynamic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v(P)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SIR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f(S,I,R)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 algn="ctr">
              <a:buNone/>
            </a:pPr>
            <a:r>
              <a:rPr lang="en-US" dirty="0"/>
              <a:t>(v(P) | v(P) | v(P)).f(S,I,R)</a:t>
            </a:r>
          </a:p>
          <a:p>
            <a:pPr marL="12700" lvl="1" indent="0" algn="ctr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Allows researchers to design models piece wise, reuse work, and share knowledge.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Resulting models should be translatable to VDSOLs using groundings using our prior developed inference procedures.</a:t>
            </a:r>
          </a:p>
          <a:p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D9111-03BA-CD40-9E04-F37ECBD20CD9}"/>
              </a:ext>
            </a:extLst>
          </p:cNvPr>
          <p:cNvGrpSpPr/>
          <p:nvPr/>
        </p:nvGrpSpPr>
        <p:grpSpPr>
          <a:xfrm>
            <a:off x="4572000" y="1693862"/>
            <a:ext cx="894922" cy="1943100"/>
            <a:chOff x="4104487" y="2457450"/>
            <a:chExt cx="894922" cy="1943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8BB94-B87F-C647-A901-978912A0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4650" y="2457450"/>
              <a:ext cx="774700" cy="1943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FCB601-9706-9D49-A17B-649A2350D54E}"/>
                </a:ext>
              </a:extLst>
            </p:cNvPr>
            <p:cNvSpPr/>
            <p:nvPr/>
          </p:nvSpPr>
          <p:spPr>
            <a:xfrm>
              <a:off x="4104487" y="3241651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FCF660-E819-5C43-A3BD-C4B9E6E6689F}"/>
                </a:ext>
              </a:extLst>
            </p:cNvPr>
            <p:cNvSpPr/>
            <p:nvPr/>
          </p:nvSpPr>
          <p:spPr>
            <a:xfrm>
              <a:off x="4707213" y="3224463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369668-9F1F-054F-8131-4EF69C72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" t="22521" r="2824" b="15609"/>
          <a:stretch/>
        </p:blipFill>
        <p:spPr>
          <a:xfrm>
            <a:off x="5426863" y="2330853"/>
            <a:ext cx="3608122" cy="5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 and Results dB</a:t>
            </a:r>
          </a:p>
        </p:txBody>
      </p:sp>
    </p:spTree>
    <p:extLst>
      <p:ext uri="{BB962C8B-B14F-4D97-AF65-F5344CB8AC3E}">
        <p14:creationId xmlns:p14="http://schemas.microsoft.com/office/powerpoint/2010/main" val="313458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our collaboration with </a:t>
            </a:r>
            <a:r>
              <a:rPr lang="en-US" dirty="0" err="1"/>
              <a:t>UArizona</a:t>
            </a:r>
            <a:r>
              <a:rPr lang="en-US" dirty="0"/>
              <a:t> and GTRI: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an API to infer VDSOLs from </a:t>
            </a:r>
            <a:r>
              <a:rPr lang="en-US" b="1" dirty="0">
                <a:solidFill>
                  <a:srgbClr val="3777BC"/>
                </a:solidFill>
              </a:rPr>
              <a:t>extant code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groundings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AMIDOL has the ability to pair code and groundings with a </a:t>
            </a:r>
            <a:r>
              <a:rPr lang="en-US" b="1" dirty="0">
                <a:solidFill>
                  <a:srgbClr val="3777BC"/>
                </a:solidFill>
              </a:rPr>
              <a:t>domain ontology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annotated with a </a:t>
            </a:r>
            <a:r>
              <a:rPr lang="en-US" b="1" dirty="0">
                <a:solidFill>
                  <a:srgbClr val="3777BC"/>
                </a:solidFill>
              </a:rPr>
              <a:t>model signature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infer a VDSOL palette with limited human-machine teaming.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67042" y="1969620"/>
            <a:ext cx="4625847" cy="3888791"/>
          </a:xfrm>
        </p:spPr>
      </p:pic>
    </p:spTree>
    <p:extLst>
      <p:ext uri="{BB962C8B-B14F-4D97-AF65-F5344CB8AC3E}">
        <p14:creationId xmlns:p14="http://schemas.microsoft.com/office/powerpoint/2010/main" val="1591717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is further enabling scientists to test hypotheses through algebras over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and data can be combined, subtracted, </a:t>
            </a:r>
            <a:r>
              <a:rPr lang="en-US" dirty="0" err="1"/>
              <a:t>etc</a:t>
            </a:r>
            <a:r>
              <a:rPr lang="en-US" dirty="0"/>
              <a:t>, tracking their type and provenance to form new measures.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FAF6C6C-FB45-0B40-BC17-492CC2D950D6}"/>
              </a:ext>
            </a:extLst>
          </p:cNvPr>
          <p:cNvSpPr/>
          <p:nvPr/>
        </p:nvSpPr>
        <p:spPr>
          <a:xfrm>
            <a:off x="4420936" y="28778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4132CC-65F6-8D49-A29E-BF5992593456}"/>
              </a:ext>
            </a:extLst>
          </p:cNvPr>
          <p:cNvSpPr/>
          <p:nvPr/>
        </p:nvSpPr>
        <p:spPr>
          <a:xfrm>
            <a:off x="4409273" y="3971092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512963-B279-7B4B-B909-71EFD37475D6}"/>
              </a:ext>
            </a:extLst>
          </p:cNvPr>
          <p:cNvSpPr/>
          <p:nvPr/>
        </p:nvSpPr>
        <p:spPr>
          <a:xfrm>
            <a:off x="6030435" y="2863121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B947A1-F31B-7E4A-8BAD-5F67318E709D}"/>
              </a:ext>
            </a:extLst>
          </p:cNvPr>
          <p:cNvSpPr/>
          <p:nvPr/>
        </p:nvSpPr>
        <p:spPr>
          <a:xfrm>
            <a:off x="6030435" y="394959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8DA95-36D2-4B42-9C43-AA5FD296564E}"/>
              </a:ext>
            </a:extLst>
          </p:cNvPr>
          <p:cNvSpPr txBox="1"/>
          <p:nvPr/>
        </p:nvSpPr>
        <p:spPr>
          <a:xfrm>
            <a:off x="4587358" y="35903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38794-C603-CD40-9CD3-E13162DF3BF9}"/>
              </a:ext>
            </a:extLst>
          </p:cNvPr>
          <p:cNvSpPr txBox="1"/>
          <p:nvPr/>
        </p:nvSpPr>
        <p:spPr>
          <a:xfrm>
            <a:off x="6232408" y="3577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96318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AMIDOL utilizes a graph-based results database: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Stores results and data indexed by model (M) and measures (n).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automated hypothesis testing, model validation, model fitness.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model comparison, ranking, and prognostics and diagnostics.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model-space exploration.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0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/>
          </a:bodyPr>
          <a:lstStyle/>
          <a:p>
            <a:r>
              <a:rPr lang="en-US" b="0" dirty="0"/>
              <a:t>Currently using traditional algebra of real numbers.</a:t>
            </a:r>
          </a:p>
          <a:p>
            <a:endParaRPr lang="en-US" dirty="0"/>
          </a:p>
          <a:p>
            <a:r>
              <a:rPr lang="en-US" dirty="0"/>
              <a:t>Restriction:</a:t>
            </a:r>
            <a:r>
              <a:rPr lang="en-US" b="0" dirty="0"/>
              <a:t> Type and unit checking.  Requirements of formulas.</a:t>
            </a:r>
          </a:p>
          <a:p>
            <a:endParaRPr lang="en-US" b="0" dirty="0"/>
          </a:p>
          <a:p>
            <a:r>
              <a:rPr lang="en-US" b="0" dirty="0"/>
              <a:t>E.g. Chi-squared requires the underlying data to be normally </a:t>
            </a:r>
            <a:r>
              <a:rPr lang="en-US" b="0" dirty="0" err="1"/>
              <a:t>iid</a:t>
            </a:r>
            <a:r>
              <a:rPr lang="en-US" b="0" dirty="0"/>
              <a:t> distributed.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40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B1CA24-D9C8-594E-A31E-DCDC8C6F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13" y="1674734"/>
            <a:ext cx="1754266" cy="175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5677B-A218-1644-9A8E-90C4A7DA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6062195" y="2018467"/>
            <a:ext cx="1066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15168-9058-8F49-86BA-73D02F5CA0E7}"/>
              </a:ext>
            </a:extLst>
          </p:cNvPr>
          <p:cNvSpPr txBox="1"/>
          <p:nvPr/>
        </p:nvSpPr>
        <p:spPr>
          <a:xfrm>
            <a:off x="5425532" y="2259479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5E25D-3BFC-B648-8A4D-89F9725F59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271981" y="3644008"/>
            <a:ext cx="1066800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7C297-0422-C744-9C65-F581549DD147}"/>
              </a:ext>
            </a:extLst>
          </p:cNvPr>
          <p:cNvSpPr txBox="1"/>
          <p:nvPr/>
        </p:nvSpPr>
        <p:spPr>
          <a:xfrm>
            <a:off x="4523441" y="3155740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⊗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11DA220-483A-D448-838A-9DD9994D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37" y="1693862"/>
            <a:ext cx="1754266" cy="175426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C848526-7D8E-F141-B7CC-65995141B7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5071" y="3409872"/>
            <a:ext cx="1754266" cy="17542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886DEC-8FB7-3D4E-A60F-84DA975ADC21}"/>
              </a:ext>
            </a:extLst>
          </p:cNvPr>
          <p:cNvCxnSpPr/>
          <p:nvPr/>
        </p:nvCxnSpPr>
        <p:spPr>
          <a:xfrm>
            <a:off x="7086600" y="2570995"/>
            <a:ext cx="564776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DD3DA2-7179-0043-B952-809891E1CEC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63622" y="4287005"/>
            <a:ext cx="1961449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58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52A765D-6683-B442-84DF-EEF2FB945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6190208" y="2060579"/>
            <a:ext cx="1066800" cy="1066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11E46E-CB16-7B45-8B4D-19FA62517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7909691" y="2071716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4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1E71753-24A1-2742-AE68-E286AD68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353958" y="2039235"/>
            <a:ext cx="1066800" cy="1066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DB630E-C831-A647-B411-C085CDEC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60" y="4271472"/>
            <a:ext cx="710490" cy="710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6D0B32-BB25-7C42-966B-5405F129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475" y="4255026"/>
            <a:ext cx="726936" cy="726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C4984-2E44-2B41-BA71-7ACAD6405E1B}"/>
              </a:ext>
            </a:extLst>
          </p:cNvPr>
          <p:cNvSpPr txBox="1"/>
          <p:nvPr/>
        </p:nvSpPr>
        <p:spPr>
          <a:xfrm>
            <a:off x="6549971" y="430355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21976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895B-4A8E-9E4D-82C3-61286D97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Performance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8DFCD-841D-3242-AE88-3229A5853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087960"/>
              </p:ext>
            </p:extLst>
          </p:nvPr>
        </p:nvGraphicFramePr>
        <p:xfrm>
          <a:off x="466725" y="1693863"/>
          <a:ext cx="8223252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206">
                  <a:extLst>
                    <a:ext uri="{9D8B030D-6E8A-4147-A177-3AD203B41FA5}">
                      <a16:colId xmlns:a16="http://schemas.microsoft.com/office/drawing/2014/main" val="850984298"/>
                    </a:ext>
                  </a:extLst>
                </a:gridCol>
                <a:gridCol w="2853139">
                  <a:extLst>
                    <a:ext uri="{9D8B030D-6E8A-4147-A177-3AD203B41FA5}">
                      <a16:colId xmlns:a16="http://schemas.microsoft.com/office/drawing/2014/main" val="374519264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148811591"/>
                    </a:ext>
                  </a:extLst>
                </a:gridCol>
                <a:gridCol w="1053548">
                  <a:extLst>
                    <a:ext uri="{9D8B030D-6E8A-4147-A177-3AD203B41FA5}">
                      <a16:colId xmlns:a16="http://schemas.microsoft.com/office/drawing/2014/main" val="116953830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1267123252"/>
                    </a:ext>
                  </a:extLst>
                </a:gridCol>
                <a:gridCol w="1354899">
                  <a:extLst>
                    <a:ext uri="{9D8B030D-6E8A-4147-A177-3AD203B41FA5}">
                      <a16:colId xmlns:a16="http://schemas.microsoft.com/office/drawing/2014/main" val="320391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Predator-Prey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 w/ Vital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5519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Time(s)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648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18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Python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91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Julia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31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Python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818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Julia backend output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9.8s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7.5s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7.0s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11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Lines of code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backend output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73404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Julia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5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5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587" y="3937922"/>
            <a:ext cx="4376826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384355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E1C8-A497-CB48-9A45-C0A487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04BDE-5743-8943-BDD3-FF037A781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Further extended VDSOLs to support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custom equations into AMIDOL representing: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Differential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also read differential equations from LaTeX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Represents an entirely new type of VDSOL, showing the flexibility of languages AMIDOL can support.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04F148-80BD-7643-94F3-EE971C851E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603904"/>
            <a:ext cx="3878262" cy="231011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EF5A2E-E3D3-CF44-B6FB-6A3F1866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46" y="3914016"/>
            <a:ext cx="3875543" cy="23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198E7-8754-154C-93FA-44B232A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Discovery and Curation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D3D8-C0C2-5A47-A5AE-B82B11653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AMIDOL models are stored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VDSOLs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Abstract Knowledge Layer </a:t>
            </a:r>
            <a:r>
              <a:rPr lang="en-US" dirty="0"/>
              <a:t>formulations to allow scientists to interact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Process Algebras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Structured Knowledge Layer</a:t>
            </a:r>
            <a:r>
              <a:rPr lang="en-US" dirty="0">
                <a:solidFill>
                  <a:srgbClr val="FFC32E"/>
                </a:solidFill>
              </a:rPr>
              <a:t> </a:t>
            </a:r>
            <a:r>
              <a:rPr lang="en-US" dirty="0"/>
              <a:t>models in universal forms for curation and transformation.</a:t>
            </a:r>
          </a:p>
          <a:p>
            <a:r>
              <a:rPr lang="en-US" dirty="0"/>
              <a:t>AMIDOL allows models and formulations to be connected to </a:t>
            </a:r>
            <a:r>
              <a:rPr lang="en-US" b="1" dirty="0">
                <a:solidFill>
                  <a:srgbClr val="3777BC"/>
                </a:solidFill>
              </a:rPr>
              <a:t>domain-specific ontologies</a:t>
            </a:r>
            <a:r>
              <a:rPr lang="en-US" dirty="0"/>
              <a:t>, curating knowledge and relating it to semantic content.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41B59C3-DCCD-7F4E-967C-DE899B1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70" y="1693862"/>
            <a:ext cx="3879850" cy="54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16433-6501-7146-8738-EE0EBDDB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0" y="2698912"/>
            <a:ext cx="3912243" cy="1361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DAB2C-7761-3142-8D6A-61021A53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95" y="4481934"/>
            <a:ext cx="43688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444ADE-9720-964B-8A04-CBB68D5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" y="3429000"/>
            <a:ext cx="8220463" cy="404893"/>
          </a:xfrm>
        </p:spPr>
        <p:txBody>
          <a:bodyPr/>
          <a:lstStyle/>
          <a:p>
            <a:r>
              <a:rPr lang="en-US" dirty="0"/>
              <a:t>How do we help leverage AMIDOL for all of ASKE?</a:t>
            </a:r>
          </a:p>
        </p:txBody>
      </p:sp>
    </p:spTree>
    <p:extLst>
      <p:ext uri="{BB962C8B-B14F-4D97-AF65-F5344CB8AC3E}">
        <p14:creationId xmlns:p14="http://schemas.microsoft.com/office/powerpoint/2010/main" val="2487544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external programs to use AMIDOL as part of an </a:t>
            </a:r>
            <a:r>
              <a:rPr lang="en-US" b="1" dirty="0">
                <a:solidFill>
                  <a:srgbClr val="3777BC"/>
                </a:solidFill>
              </a:rPr>
              <a:t>integrated prototype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be used as a </a:t>
            </a:r>
            <a:r>
              <a:rPr lang="en-US" b="1" dirty="0">
                <a:solidFill>
                  <a:srgbClr val="3777BC"/>
                </a:solidFill>
              </a:rPr>
              <a:t>modeling service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programs/services can interact by: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models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Reading/writing/</a:t>
            </a:r>
            <a:r>
              <a:rPr lang="en-US" dirty="0" err="1"/>
              <a:t>infering</a:t>
            </a:r>
            <a:r>
              <a:rPr lang="en-US" dirty="0"/>
              <a:t> VDSOLs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results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Transforming/executing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engage with users using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call AMIDOL’s solution logic and compiler/code synthesis engine.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633753" y="1969620"/>
            <a:ext cx="4492424" cy="3888791"/>
          </a:xfrm>
        </p:spPr>
      </p:pic>
    </p:spTree>
    <p:extLst>
      <p:ext uri="{BB962C8B-B14F-4D97-AF65-F5344CB8AC3E}">
        <p14:creationId xmlns:p14="http://schemas.microsoft.com/office/powerpoint/2010/main" val="24237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E229-F1FE-E74C-81E3-25EEEF56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Constructing, Transforming, and Sharing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9822-07E8-1940-A489-C02AD54EA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API allows for tools/projects to access AMIDOL as a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Already implemented in part with Arizona and GTRI.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Soon to be available as part of our open source tool.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61DA517-1FF2-E945-AB05-4EC45AF55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</p:spTree>
    <p:extLst>
      <p:ext uri="{BB962C8B-B14F-4D97-AF65-F5344CB8AC3E}">
        <p14:creationId xmlns:p14="http://schemas.microsoft.com/office/powerpoint/2010/main" val="172557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models to AMIDOL’s IR.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Working to supplement AMIDOL with searchable model database, supporting a query interface for model properties and UUIDs for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Model</a:t>
            </a: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7617BC20-D24E-764C-A37F-6F64EEA8AB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970D4-51AF-E348-A55E-111AC619DC86}"/>
              </a:ext>
            </a:extLst>
          </p:cNvPr>
          <p:cNvSpPr/>
          <p:nvPr/>
        </p:nvSpPr>
        <p:spPr>
          <a:xfrm>
            <a:off x="4572000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15301-99E0-D943-B5DF-BDC3F59C3907}"/>
              </a:ext>
            </a:extLst>
          </p:cNvPr>
          <p:cNvSpPr/>
          <p:nvPr/>
        </p:nvSpPr>
        <p:spPr>
          <a:xfrm>
            <a:off x="7680328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17414</TotalTime>
  <Words>1350</Words>
  <Application>Microsoft Macintosh PowerPoint</Application>
  <PresentationFormat>On-screen Show (4:3)</PresentationFormat>
  <Paragraphs>232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Helvetica</vt:lpstr>
      <vt:lpstr>Helvetica Light</vt:lpstr>
      <vt:lpstr>Wingdings</vt:lpstr>
      <vt:lpstr>Office Theme</vt:lpstr>
      <vt:lpstr>Automated Scientific Knowledge Extraction  AMIDOL</vt:lpstr>
      <vt:lpstr>AMIDOL – Recent Advancements</vt:lpstr>
      <vt:lpstr>Formulation Inference: Ontology Binding</vt:lpstr>
      <vt:lpstr>VDSOL Improvements – Differential Equations</vt:lpstr>
      <vt:lpstr>Knowledge Discovery and Curation</vt:lpstr>
      <vt:lpstr>How do we help leverage AMIDOL for all of ASKE?</vt:lpstr>
      <vt:lpstr>AMIDOL – Recent Advancements</vt:lpstr>
      <vt:lpstr>Constructing, Transforming, and Sharing Models</vt:lpstr>
      <vt:lpstr>Read/Write Model</vt:lpstr>
      <vt:lpstr>Infer/Read VDSOL</vt:lpstr>
      <vt:lpstr>Read/Write Results</vt:lpstr>
      <vt:lpstr>Transform/Execute Model</vt:lpstr>
      <vt:lpstr>Model Transformation Algebra</vt:lpstr>
      <vt:lpstr>Model Transformation Algebra</vt:lpstr>
      <vt:lpstr>Model Transformation Algebra</vt:lpstr>
      <vt:lpstr>Model Transformation Algebra</vt:lpstr>
      <vt:lpstr>Model Transformation Algebra</vt:lpstr>
      <vt:lpstr>Allows Compositional Modeling</vt:lpstr>
      <vt:lpstr>Measure Algebras and Results dB</vt:lpstr>
      <vt:lpstr>Measure Algebras</vt:lpstr>
      <vt:lpstr>Measure Algebras</vt:lpstr>
      <vt:lpstr>Measure Algebras</vt:lpstr>
      <vt:lpstr>Model/Measure Algebras</vt:lpstr>
      <vt:lpstr>Model/Measure Algebras</vt:lpstr>
      <vt:lpstr>Model/Measure Algebras</vt:lpstr>
      <vt:lpstr>Initial Performance Benchmarks</vt:lpstr>
      <vt:lpstr>Thank you!  Questions?  ewdavis@galois.com</vt:lpstr>
    </vt:vector>
  </TitlesOfParts>
  <Company>Jessica Tate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Eric Davis</cp:lastModifiedBy>
  <cp:revision>188</cp:revision>
  <dcterms:created xsi:type="dcterms:W3CDTF">2014-09-29T19:50:07Z</dcterms:created>
  <dcterms:modified xsi:type="dcterms:W3CDTF">2019-12-04T18:04:08Z</dcterms:modified>
</cp:coreProperties>
</file>